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Gelasio Semi Bold" panose="020B0604020202020204" charset="0"/>
      <p:regular r:id="rId12"/>
    </p:embeddedFont>
    <p:embeddedFont>
      <p:font typeface="Mukta Light"/>
      <p:regular r:id="rId13"/>
    </p:embeddedFont>
    <p:embeddedFont>
      <p:font typeface="Prompt Medium" panose="020B0502040204020203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64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82EDF-B7C2-2446-9E14-13F3DDA50023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D9A0E-7176-EE4C-990E-5EF3312D8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0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6223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3">
                    <a:lumMod val="40000"/>
                    <a:lumOff val="60000"/>
                  </a:schemeClr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Captioning: A Fusion of LSTM and CNN</a:t>
            </a:r>
            <a:endParaRPr lang="en-US" sz="4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67462" y="4398407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Image Captioning is the process of generating textual descriptions for images.</a:t>
            </a:r>
          </a:p>
          <a:p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 combines computer vision to understand the image and natural language processing to generate the description.</a:t>
            </a:r>
            <a:endParaRPr lang="en-IN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F4214E56-5840-038E-EB11-94CC636589E0}"/>
              </a:ext>
            </a:extLst>
          </p:cNvPr>
          <p:cNvSpPr/>
          <p:nvPr/>
        </p:nvSpPr>
        <p:spPr>
          <a:xfrm>
            <a:off x="793790" y="929640"/>
            <a:ext cx="1072542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 to Image Captioning</a:t>
            </a:r>
            <a:endParaRPr lang="en-US" sz="44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2534641D-3525-F76E-11B2-663CCA36430E}"/>
              </a:ext>
            </a:extLst>
          </p:cNvPr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9CD09B8-EF8D-DEE8-86D6-F2C88A6BB688}"/>
              </a:ext>
            </a:extLst>
          </p:cNvPr>
          <p:cNvSpPr/>
          <p:nvPr/>
        </p:nvSpPr>
        <p:spPr>
          <a:xfrm>
            <a:off x="968693" y="3027521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5DF8A4F-85DC-FF4C-B7F5-0D874ABBFBCD}"/>
              </a:ext>
            </a:extLst>
          </p:cNvPr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Understanding Image Content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375E949A-125E-120F-401F-5434290284AD}"/>
              </a:ext>
            </a:extLst>
          </p:cNvPr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 captioning models learn to interpret the visual content of an image and convert it into meaningful text.</a:t>
            </a:r>
            <a:endParaRPr lang="en-US" sz="17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9FA68F63-597D-9570-600F-611B3D7C6133}"/>
              </a:ext>
            </a:extLst>
          </p:cNvPr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9AE6042C-3254-F177-7009-40A78388212B}"/>
              </a:ext>
            </a:extLst>
          </p:cNvPr>
          <p:cNvSpPr/>
          <p:nvPr/>
        </p:nvSpPr>
        <p:spPr>
          <a:xfrm>
            <a:off x="4837509" y="302752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405724DC-C431-6799-A516-99FC8EA4BF7B}"/>
              </a:ext>
            </a:extLst>
          </p:cNvPr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Descriptive Text Generation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999B0177-EDD2-F7C6-616E-3325BAE3E916}"/>
              </a:ext>
            </a:extLst>
          </p:cNvPr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They generate captions that accurately describe the objects, actions, and relationships present in the image.</a:t>
            </a:r>
            <a:endParaRPr lang="en-US" sz="17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Shape 9">
            <a:extLst>
              <a:ext uri="{FF2B5EF4-FFF2-40B4-BE49-F238E27FC236}">
                <a16:creationId xmlns:a16="http://schemas.microsoft.com/office/drawing/2014/main" id="{825BB6FA-5467-3831-FA14-907E9C6DD8D8}"/>
              </a:ext>
            </a:extLst>
          </p:cNvPr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05260473-1F1B-5661-A7B9-CCF01718521F}"/>
              </a:ext>
            </a:extLst>
          </p:cNvPr>
          <p:cNvSpPr/>
          <p:nvPr/>
        </p:nvSpPr>
        <p:spPr>
          <a:xfrm>
            <a:off x="946428" y="6168747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4C1F7E0D-6C59-3824-F721-C95FC65A508A}"/>
              </a:ext>
            </a:extLst>
          </p:cNvPr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Applications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04A4E507-D059-5E54-05B9-9EAE7A30FCBD}"/>
              </a:ext>
            </a:extLst>
          </p:cNvPr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3">
                    <a:lumMod val="60000"/>
                    <a:lumOff val="4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Image captioning finds applications in various domains, including image search, accessibility, and social media.</a:t>
            </a:r>
            <a:endParaRPr lang="en-US" sz="175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52161"/>
            <a:ext cx="919638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Applications of Image Captioning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312093"/>
            <a:ext cx="440531" cy="440531"/>
          </a:xfrm>
          <a:prstGeom prst="roundRect">
            <a:avLst>
              <a:gd name="adj" fmla="val 24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73292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73292" y="5812750"/>
            <a:ext cx="342935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search engine capabilities by enabling users to search using textual descriptions.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54347" y="5312093"/>
            <a:ext cx="440531" cy="440531"/>
          </a:xfrm>
          <a:prstGeom prst="roundRect">
            <a:avLst>
              <a:gd name="adj" fmla="val 24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46577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46577" y="5812750"/>
            <a:ext cx="342935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visual descriptions for people with visual impairments, enhancing their access to information.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9627632" y="5312093"/>
            <a:ext cx="440531" cy="440531"/>
          </a:xfrm>
          <a:prstGeom prst="roundRect">
            <a:avLst>
              <a:gd name="adj" fmla="val 24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19861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19861" y="5812750"/>
            <a:ext cx="342935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generate captions for images, improving user engagement and accessibility.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FD437A77-EB63-17C6-E749-E2411B7E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5719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A842308A-6997-EC97-EA70-2BEC344562CA}"/>
              </a:ext>
            </a:extLst>
          </p:cNvPr>
          <p:cNvSpPr/>
          <p:nvPr/>
        </p:nvSpPr>
        <p:spPr>
          <a:xfrm>
            <a:off x="764262" y="1640207"/>
            <a:ext cx="13277136" cy="172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Fundamentals of Recurrent Neural Networks (RNNs) and Long Short-Term Memory (LSTMs)</a:t>
            </a:r>
            <a:endParaRPr lang="en-US" sz="3800" dirty="0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0F9B058E-6914-DD9D-F837-BA5E42831BCA}"/>
              </a:ext>
            </a:extLst>
          </p:cNvPr>
          <p:cNvSpPr/>
          <p:nvPr/>
        </p:nvSpPr>
        <p:spPr>
          <a:xfrm>
            <a:off x="676632" y="4803696"/>
            <a:ext cx="13277136" cy="22860"/>
          </a:xfrm>
          <a:prstGeom prst="roundRect">
            <a:avLst>
              <a:gd name="adj" fmla="val 126875"/>
            </a:avLst>
          </a:prstGeom>
          <a:solidFill>
            <a:srgbClr val="D4CEC3"/>
          </a:solidFill>
          <a:ln/>
        </p:spPr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BFA0F52C-2FD8-54F0-5C30-0C0660D82CC6}"/>
              </a:ext>
            </a:extLst>
          </p:cNvPr>
          <p:cNvSpPr/>
          <p:nvPr/>
        </p:nvSpPr>
        <p:spPr>
          <a:xfrm>
            <a:off x="2813447" y="4803636"/>
            <a:ext cx="22860" cy="676632"/>
          </a:xfrm>
          <a:prstGeom prst="roundRect">
            <a:avLst>
              <a:gd name="adj" fmla="val 126875"/>
            </a:avLst>
          </a:prstGeom>
          <a:solidFill>
            <a:srgbClr val="D4CEC3"/>
          </a:solidFill>
          <a:ln/>
        </p:spPr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32E08650-1612-6806-B94D-53A0DC1816AB}"/>
              </a:ext>
            </a:extLst>
          </p:cNvPr>
          <p:cNvSpPr/>
          <p:nvPr/>
        </p:nvSpPr>
        <p:spPr>
          <a:xfrm>
            <a:off x="2607469" y="4586228"/>
            <a:ext cx="434935" cy="4349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956ECCDE-2D61-1F2F-5CF1-4144F61197D1}"/>
              </a:ext>
            </a:extLst>
          </p:cNvPr>
          <p:cNvSpPr/>
          <p:nvPr/>
        </p:nvSpPr>
        <p:spPr>
          <a:xfrm>
            <a:off x="2756535" y="4658618"/>
            <a:ext cx="13680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88EB4B1D-354B-1376-877E-0E2A172ED3B6}"/>
              </a:ext>
            </a:extLst>
          </p:cNvPr>
          <p:cNvSpPr/>
          <p:nvPr/>
        </p:nvSpPr>
        <p:spPr>
          <a:xfrm>
            <a:off x="869871" y="5673685"/>
            <a:ext cx="3910370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RNNs: Sequential Data Processing</a:t>
            </a:r>
            <a:endParaRPr lang="en-US" sz="190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36BABEB5-96AB-A573-B4AF-A583C5249B1C}"/>
              </a:ext>
            </a:extLst>
          </p:cNvPr>
          <p:cNvSpPr/>
          <p:nvPr/>
        </p:nvSpPr>
        <p:spPr>
          <a:xfrm>
            <a:off x="869871" y="6393775"/>
            <a:ext cx="3910370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RNNs excel at handling sequential data, capturing dependencies between elements in a sequence.</a:t>
            </a:r>
            <a:endParaRPr lang="en-US" sz="1500" dirty="0"/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D8463F4E-F0C2-2509-258A-5DE18ADACD61}"/>
              </a:ext>
            </a:extLst>
          </p:cNvPr>
          <p:cNvSpPr/>
          <p:nvPr/>
        </p:nvSpPr>
        <p:spPr>
          <a:xfrm>
            <a:off x="7303532" y="4803636"/>
            <a:ext cx="22860" cy="676632"/>
          </a:xfrm>
          <a:prstGeom prst="roundRect">
            <a:avLst>
              <a:gd name="adj" fmla="val 126875"/>
            </a:avLst>
          </a:prstGeom>
          <a:solidFill>
            <a:srgbClr val="D4CEC3"/>
          </a:solidFill>
          <a:ln/>
        </p:spPr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7E62810E-60ED-FD7A-2C9F-15A7D6F497D0}"/>
              </a:ext>
            </a:extLst>
          </p:cNvPr>
          <p:cNvSpPr/>
          <p:nvPr/>
        </p:nvSpPr>
        <p:spPr>
          <a:xfrm>
            <a:off x="7097554" y="4586228"/>
            <a:ext cx="434935" cy="4349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F8498074-C04F-EE3B-F3B4-3975DE0597BA}"/>
              </a:ext>
            </a:extLst>
          </p:cNvPr>
          <p:cNvSpPr/>
          <p:nvPr/>
        </p:nvSpPr>
        <p:spPr>
          <a:xfrm>
            <a:off x="7227094" y="4658618"/>
            <a:ext cx="17573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F363139F-98C4-219A-040F-4A0A72F5D297}"/>
              </a:ext>
            </a:extLst>
          </p:cNvPr>
          <p:cNvSpPr/>
          <p:nvPr/>
        </p:nvSpPr>
        <p:spPr>
          <a:xfrm>
            <a:off x="5359956" y="5673685"/>
            <a:ext cx="3910370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LSTMs: Addressing Vanishing Gradients</a:t>
            </a:r>
            <a:endParaRPr lang="en-US" sz="1900" dirty="0"/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5CCB6B65-0A8B-0A22-A23F-AB8DBA38495F}"/>
              </a:ext>
            </a:extLst>
          </p:cNvPr>
          <p:cNvSpPr/>
          <p:nvPr/>
        </p:nvSpPr>
        <p:spPr>
          <a:xfrm>
            <a:off x="5359956" y="6393775"/>
            <a:ext cx="3910370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LSTMs, a specialized type of RNN, employ memory cells to retain information over long sequences, mitigating the vanishing gradient problem.</a:t>
            </a:r>
            <a:endParaRPr lang="en-US" sz="1500" dirty="0"/>
          </a:p>
        </p:txBody>
      </p:sp>
      <p:sp>
        <p:nvSpPr>
          <p:cNvPr id="38" name="Shape 12">
            <a:extLst>
              <a:ext uri="{FF2B5EF4-FFF2-40B4-BE49-F238E27FC236}">
                <a16:creationId xmlns:a16="http://schemas.microsoft.com/office/drawing/2014/main" id="{2AB3E383-FC67-30F3-BB7F-7C54B1E8DED5}"/>
              </a:ext>
            </a:extLst>
          </p:cNvPr>
          <p:cNvSpPr/>
          <p:nvPr/>
        </p:nvSpPr>
        <p:spPr>
          <a:xfrm>
            <a:off x="11793617" y="4803636"/>
            <a:ext cx="22860" cy="676632"/>
          </a:xfrm>
          <a:prstGeom prst="roundRect">
            <a:avLst>
              <a:gd name="adj" fmla="val 126875"/>
            </a:avLst>
          </a:prstGeom>
          <a:solidFill>
            <a:srgbClr val="D4CEC3"/>
          </a:solidFill>
          <a:ln/>
        </p:spPr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9E7DB570-DEE1-65EA-4D6C-13E84CA13F50}"/>
              </a:ext>
            </a:extLst>
          </p:cNvPr>
          <p:cNvSpPr/>
          <p:nvPr/>
        </p:nvSpPr>
        <p:spPr>
          <a:xfrm>
            <a:off x="11587639" y="4586228"/>
            <a:ext cx="434935" cy="434935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40" name="Text 14">
            <a:extLst>
              <a:ext uri="{FF2B5EF4-FFF2-40B4-BE49-F238E27FC236}">
                <a16:creationId xmlns:a16="http://schemas.microsoft.com/office/drawing/2014/main" id="{2FFCB86B-CCE9-AD65-6C8E-2D5D39360729}"/>
              </a:ext>
            </a:extLst>
          </p:cNvPr>
          <p:cNvSpPr/>
          <p:nvPr/>
        </p:nvSpPr>
        <p:spPr>
          <a:xfrm>
            <a:off x="11717655" y="4658618"/>
            <a:ext cx="17478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CE43409C-8FBD-02F1-75F8-7F6FFB504C08}"/>
              </a:ext>
            </a:extLst>
          </p:cNvPr>
          <p:cNvSpPr/>
          <p:nvPr/>
        </p:nvSpPr>
        <p:spPr>
          <a:xfrm>
            <a:off x="10596801" y="5673685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Language Modeling</a:t>
            </a:r>
            <a:endParaRPr lang="en-US" sz="1900" dirty="0"/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32998583-7262-46C6-187C-0C9661B3B372}"/>
              </a:ext>
            </a:extLst>
          </p:cNvPr>
          <p:cNvSpPr/>
          <p:nvPr/>
        </p:nvSpPr>
        <p:spPr>
          <a:xfrm>
            <a:off x="9850041" y="6091714"/>
            <a:ext cx="3910370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image captioning, LSTMs are used to generate coherent and grammatically correct captions.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75442"/>
            <a:ext cx="7456646" cy="2008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Convolutional Neural Networks (CNNs) for Image Understanding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30077" y="3045381"/>
            <a:ext cx="3607832" cy="2519601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8679" y="3293983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Extraction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78679" y="3773329"/>
            <a:ext cx="31106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CNNs excel at extracting meaningful features from images like edges, shapes, and textures.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891" y="3045381"/>
            <a:ext cx="3607832" cy="2519601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7494" y="3293983"/>
            <a:ext cx="26814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Spatial Relationships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27494" y="3773329"/>
            <a:ext cx="31106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CNNs learn to understand spatial relationships between features, enabling image interpretation.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0077" y="5805964"/>
            <a:ext cx="7456646" cy="1748076"/>
          </a:xfrm>
          <a:prstGeom prst="roundRect">
            <a:avLst>
              <a:gd name="adj" fmla="val 5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8679" y="6054566"/>
            <a:ext cx="286797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Representation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78679" y="6533912"/>
            <a:ext cx="695944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output of a CNN provides a rich representation of the image, capturing key visual information.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Integrating LSTM and CNN for Image Captioning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2208371"/>
            <a:ext cx="1126093" cy="1801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067" y="2433518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Image Input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2067" y="2881313"/>
            <a:ext cx="610373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input image is fed into the CNN.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4010144"/>
            <a:ext cx="1126093" cy="1801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067" y="4235291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Encoding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2067" y="4683085"/>
            <a:ext cx="610373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CNN extracts features and encodes them into a vector representation.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5811917"/>
            <a:ext cx="1126093" cy="1801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067" y="6037064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Caption Generation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2067" y="6484858"/>
            <a:ext cx="610373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LSTM processes the feature vector and generates a caption word by word.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326" y="741164"/>
            <a:ext cx="8898969" cy="555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Architecture and Training Process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97117"/>
            <a:ext cx="1309687" cy="1118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0852" y="2193727"/>
            <a:ext cx="93583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2513" y="1897142"/>
            <a:ext cx="222349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CNN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62513" y="2295168"/>
            <a:ext cx="320504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Extracts features from the input image.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2494" y="2830830"/>
            <a:ext cx="9167574" cy="11430"/>
          </a:xfrm>
          <a:prstGeom prst="roundRect">
            <a:avLst>
              <a:gd name="adj" fmla="val 735355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956" y="2865358"/>
            <a:ext cx="2619375" cy="1118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4420" y="3224332"/>
            <a:ext cx="146328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17356" y="3065383"/>
            <a:ext cx="222349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LSTM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517356" y="3463409"/>
            <a:ext cx="408789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the caption based on encoded features.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7337" y="3999071"/>
            <a:ext cx="8512731" cy="11430"/>
          </a:xfrm>
          <a:prstGeom prst="roundRect">
            <a:avLst>
              <a:gd name="adj" fmla="val 735355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113" y="4033599"/>
            <a:ext cx="3929182" cy="11182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135" y="4392573"/>
            <a:ext cx="145137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2319" y="4233624"/>
            <a:ext cx="222349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Layer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172319" y="4631650"/>
            <a:ext cx="307002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Maps words to vectors for processing.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2300" y="5167313"/>
            <a:ext cx="7857768" cy="11430"/>
          </a:xfrm>
          <a:prstGeom prst="roundRect">
            <a:avLst>
              <a:gd name="adj" fmla="val 735355"/>
            </a:avLst>
          </a:prstGeom>
          <a:solidFill>
            <a:srgbClr val="6D4562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269" y="5201841"/>
            <a:ext cx="5238869" cy="111823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1563" y="5560814"/>
            <a:ext cx="152281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27163" y="5401866"/>
            <a:ext cx="222349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Training Data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827163" y="5799892"/>
            <a:ext cx="402550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Images paired with captions are used for training.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7144" y="6335554"/>
            <a:ext cx="7202924" cy="11430"/>
          </a:xfrm>
          <a:prstGeom prst="roundRect">
            <a:avLst>
              <a:gd name="adj" fmla="val 735355"/>
            </a:avLst>
          </a:prstGeom>
          <a:solidFill>
            <a:srgbClr val="6D4562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06" y="6370082"/>
            <a:ext cx="6548676" cy="111823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35492" y="6729055"/>
            <a:ext cx="144304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2007" y="6570107"/>
            <a:ext cx="222349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Loss Function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82007" y="6968133"/>
            <a:ext cx="521088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the difference between predicted and actual captions.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3047"/>
            <a:ext cx="7379970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Future Directions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85" y="1437799"/>
            <a:ext cx="511135" cy="511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2085" y="2153364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Advancements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02085" y="2559963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fusion of LSTM and CNN has revolutionized image captioning.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5" y="3500438"/>
            <a:ext cx="511135" cy="5111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2085" y="4216003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Ongoing Research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02085" y="4622602"/>
            <a:ext cx="77126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continues to explore novel architectures, attention mechanisms, and training strategies.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85" y="5890141"/>
            <a:ext cx="511135" cy="511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2085" y="6605707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Applications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02085" y="7012305"/>
            <a:ext cx="77126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Image captioning holds potential for accessibility tools, automated content generation, and advanced image search.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467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Prompt Medium</vt:lpstr>
      <vt:lpstr>Arial</vt:lpstr>
      <vt:lpstr>Gelasio Semi Bold</vt:lpstr>
      <vt:lpstr>Aptos</vt:lpstr>
      <vt:lpstr>Gelasio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- lavanya</cp:lastModifiedBy>
  <cp:revision>3</cp:revision>
  <dcterms:created xsi:type="dcterms:W3CDTF">2024-11-17T17:27:57Z</dcterms:created>
  <dcterms:modified xsi:type="dcterms:W3CDTF">2024-11-17T17:46:40Z</dcterms:modified>
</cp:coreProperties>
</file>